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01" r:id="rId3"/>
    <p:sldId id="257" r:id="rId4"/>
    <p:sldId id="292" r:id="rId5"/>
    <p:sldId id="291" r:id="rId6"/>
    <p:sldId id="259" r:id="rId7"/>
    <p:sldId id="262" r:id="rId8"/>
    <p:sldId id="316" r:id="rId9"/>
    <p:sldId id="260" r:id="rId10"/>
    <p:sldId id="308" r:id="rId11"/>
    <p:sldId id="261" r:id="rId12"/>
    <p:sldId id="263" r:id="rId13"/>
    <p:sldId id="309" r:id="rId14"/>
    <p:sldId id="264" r:id="rId15"/>
    <p:sldId id="265" r:id="rId16"/>
    <p:sldId id="268" r:id="rId17"/>
    <p:sldId id="310" r:id="rId18"/>
    <p:sldId id="269" r:id="rId19"/>
    <p:sldId id="270" r:id="rId20"/>
    <p:sldId id="271" r:id="rId21"/>
    <p:sldId id="272" r:id="rId22"/>
    <p:sldId id="273" r:id="rId23"/>
    <p:sldId id="311" r:id="rId24"/>
    <p:sldId id="284" r:id="rId25"/>
    <p:sldId id="319" r:id="rId26"/>
    <p:sldId id="274" r:id="rId27"/>
    <p:sldId id="321" r:id="rId28"/>
    <p:sldId id="317" r:id="rId29"/>
    <p:sldId id="275" r:id="rId30"/>
    <p:sldId id="276" r:id="rId31"/>
    <p:sldId id="320" r:id="rId32"/>
    <p:sldId id="304" r:id="rId33"/>
    <p:sldId id="318" r:id="rId34"/>
    <p:sldId id="312" r:id="rId35"/>
    <p:sldId id="277" r:id="rId36"/>
    <p:sldId id="278" r:id="rId37"/>
    <p:sldId id="280" r:id="rId38"/>
    <p:sldId id="281" r:id="rId39"/>
    <p:sldId id="305" r:id="rId40"/>
    <p:sldId id="314" r:id="rId41"/>
    <p:sldId id="283" r:id="rId42"/>
    <p:sldId id="313" r:id="rId43"/>
    <p:sldId id="285" r:id="rId44"/>
    <p:sldId id="287" r:id="rId45"/>
    <p:sldId id="288" r:id="rId46"/>
    <p:sldId id="289" r:id="rId47"/>
    <p:sldId id="290" r:id="rId48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53C60CAA-9EED-4EFC-A34E-56CA1087AFAC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3408E28C-0AA6-4BF6-91DF-8FED8080E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7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FDCCA-D27C-4867-A354-F0EBDDCDF80F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B8997-39A8-44B9-B9CA-B0C79908B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9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B8997-39A8-44B9-B9CA-B0C79908B6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7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BFE8-1355-4AA0-BBD2-6E4A70DD8BBE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2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BFE8-1355-4AA0-BBD2-6E4A70DD8BBE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95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BFE8-1355-4AA0-BBD2-6E4A70DD8BBE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61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BFE8-1355-4AA0-BBD2-6E4A70DD8BBE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88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BFE8-1355-4AA0-BBD2-6E4A70DD8BBE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BFE8-1355-4AA0-BBD2-6E4A70DD8BBE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7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BFE8-1355-4AA0-BBD2-6E4A70DD8BBE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9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BFE8-1355-4AA0-BBD2-6E4A70DD8BBE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9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BFE8-1355-4AA0-BBD2-6E4A70DD8BBE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4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BFE8-1355-4AA0-BBD2-6E4A70DD8BBE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7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BFE8-1355-4AA0-BBD2-6E4A70DD8BBE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24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8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6BFE8-1355-4AA0-BBD2-6E4A70DD8BBE}" type="datetimeFigureOut">
              <a:rPr lang="en-US" smtClean="0"/>
              <a:t>9/26/2024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436C1-6907-462C-B0B0-29D88B7D3C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3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cparks.com/wp-content/uploads/Fillable-Indemnification-Form-2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msideline.com/jeffersoncity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cparks.com/cancellations/" TargetMode="External"/><Relationship Id="rId2" Type="http://schemas.openxmlformats.org/officeDocument/2006/relationships/hyperlink" Target="https://www.teamsideline.com/sites/jeffersoncity/mobile-signu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jcparks.com/wp-content/uploads/League-Rules-2023-2024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evolunteer.com/JEFFERSON-CITY-PARKS/hom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762000"/>
            <a:ext cx="5334000" cy="2438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Coaches Meeting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Boys Jr. NBA Basketball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Sept. 26, 2024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066800"/>
            <a:ext cx="2667000" cy="2209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https://lh4.googleusercontent.com/vA4hNPjP6vfnEaXdequDWpUREW1b3oHpTU-hPJBBSkBAss6cYOSSTZa4IYJNKELRJeKX5eZX59VPsekEFzcIT6aYPm5b-ddCn9msm3cObnBGnv4T9GGigBAIegTr3JzSXzPLn5PClR3CJMAJF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8" y="117835"/>
            <a:ext cx="343038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:\program pictures\2017\Youth Sports\Jr. NBA\2017-07-07\IMG_95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50" y="3194321"/>
            <a:ext cx="5181600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361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Z:\program pictures\2017\Youth Sports\Jr. NBA\Winter Boys 1st Grade\IMG_1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543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512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Team Rosters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FFFF00"/>
                </a:solidFill>
              </a:rPr>
              <a:t>On Mon. Sept. 23, </a:t>
            </a:r>
            <a:r>
              <a:rPr lang="en-US" dirty="0">
                <a:solidFill>
                  <a:schemeClr val="bg1"/>
                </a:solidFill>
              </a:rPr>
              <a:t>coaches &amp; parents received an automatic email from TeamSideline with a link to team rosters.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Coaches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see the player’s names, the parents, and their contact information.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  <a:latin typeface="Calibri"/>
              </a:rPr>
              <a:t>Parents can only see the player’s names.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 also sent a personal follow-up email </a:t>
            </a:r>
            <a:r>
              <a:rPr lang="en-US" sz="3200" dirty="0">
                <a:solidFill>
                  <a:prstClr val="white"/>
                </a:solidFill>
                <a:latin typeface="Calibri"/>
              </a:rPr>
              <a:t>with more info.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41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Team Rosters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Teams were formed by 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1.  school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2.  reciprocal buddy requests </a:t>
            </a:r>
          </a:p>
          <a:p>
            <a:r>
              <a:rPr lang="en-US" sz="3600" dirty="0">
                <a:solidFill>
                  <a:schemeClr val="bg1"/>
                </a:solidFill>
              </a:rPr>
              <a:t>For grades K-1 (3 v. 3) we prefer rosters to be about 6 players.</a:t>
            </a:r>
          </a:p>
          <a:p>
            <a:r>
              <a:rPr lang="en-US" sz="3600" dirty="0">
                <a:solidFill>
                  <a:schemeClr val="bg1"/>
                </a:solidFill>
              </a:rPr>
              <a:t>For grades 2-4 (5 v. 5) we prefer rosters to be about 10 players.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63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Z:\program pictures\2017\Youth Sports\Jr. NBA\Winter Boys 1st Grade\IMG_13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708903"/>
            <a:ext cx="78867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086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Communications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If you haven’t already, please contact your team parents ASAP to: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introduce yourself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let them know they are on your team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inform them of any upcoming practices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verify their contact information, etc.  </a:t>
            </a:r>
          </a:p>
          <a:p>
            <a:r>
              <a:rPr lang="en-US" dirty="0">
                <a:solidFill>
                  <a:schemeClr val="bg1"/>
                </a:solidFill>
              </a:rPr>
              <a:t>There are also many free apps available for team communication like GroupMe, Team Snap &amp; Remind.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34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Parent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800600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Parents can meet you, you can go over your expectations, goals, etc.</a:t>
            </a:r>
          </a:p>
          <a:p>
            <a:r>
              <a:rPr lang="en-US" sz="2200" dirty="0">
                <a:solidFill>
                  <a:schemeClr val="bg1"/>
                </a:solidFill>
              </a:rPr>
              <a:t>Quick meeting for 5-10 minutes before your first practice.</a:t>
            </a:r>
          </a:p>
          <a:p>
            <a:r>
              <a:rPr lang="en-US" sz="2200" dirty="0">
                <a:solidFill>
                  <a:schemeClr val="bg1"/>
                </a:solidFill>
              </a:rPr>
              <a:t>Important for parents to trust you.</a:t>
            </a:r>
          </a:p>
          <a:p>
            <a:r>
              <a:rPr lang="en-US" sz="2200" dirty="0">
                <a:solidFill>
                  <a:schemeClr val="bg1"/>
                </a:solidFill>
              </a:rPr>
              <a:t>Sample Goals: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Have fun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Get better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Use good sportsmanship</a:t>
            </a:r>
            <a:endParaRPr lang="en-US" sz="2200" dirty="0"/>
          </a:p>
        </p:txBody>
      </p:sp>
      <p:pic>
        <p:nvPicPr>
          <p:cNvPr id="5" name="Picture 4" descr="A group of kids posing for a photo&#10;&#10;Description automatically generated">
            <a:extLst>
              <a:ext uri="{FF2B5EF4-FFF2-40B4-BE49-F238E27FC236}">
                <a16:creationId xmlns:a16="http://schemas.microsoft.com/office/drawing/2014/main" id="{801CD07F-3CD1-C02E-3629-7D7AF47A3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04" y="2133600"/>
            <a:ext cx="4283286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12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hlinkClick r:id="rId2"/>
              </a:rPr>
              <a:t>Indemnification Forms: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Each parent on your team must fill out an Indemnification Form and return it to you.</a:t>
            </a:r>
          </a:p>
          <a:p>
            <a:r>
              <a:rPr lang="en-US" dirty="0">
                <a:solidFill>
                  <a:schemeClr val="bg1"/>
                </a:solidFill>
              </a:rPr>
              <a:t>On the league website.</a:t>
            </a:r>
          </a:p>
          <a:p>
            <a:r>
              <a:rPr lang="en-US" dirty="0">
                <a:solidFill>
                  <a:schemeClr val="bg1"/>
                </a:solidFill>
              </a:rPr>
              <a:t>Includes important info. like indemnification, treatment authorization, emergency contacts, &amp; medical conditions. </a:t>
            </a:r>
          </a:p>
          <a:p>
            <a:r>
              <a:rPr lang="en-US" dirty="0">
                <a:solidFill>
                  <a:schemeClr val="bg1"/>
                </a:solidFill>
              </a:rPr>
              <a:t>Please keep until the season is over.</a:t>
            </a:r>
          </a:p>
          <a:p>
            <a:r>
              <a:rPr lang="en-US" dirty="0">
                <a:solidFill>
                  <a:schemeClr val="bg1"/>
                </a:solidFill>
              </a:rPr>
              <a:t>No need to submit these to me. 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20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Z:\program pictures\2017\Youth Sports\Jr. NBA\Winter Boys 1st Grade\IMG_13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338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Certification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For all Head Coaches through the National Alliance for Youth Sports (NAYS).</a:t>
            </a:r>
          </a:p>
          <a:p>
            <a:r>
              <a:rPr lang="en-US" dirty="0">
                <a:solidFill>
                  <a:schemeClr val="bg1"/>
                </a:solidFill>
              </a:rPr>
              <a:t>If you are a new coach to our programs, please take: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Coaching Youth Sports </a:t>
            </a:r>
            <a:r>
              <a:rPr lang="en-US" dirty="0">
                <a:solidFill>
                  <a:schemeClr val="bg1"/>
                </a:solidFill>
              </a:rPr>
              <a:t>(1 hour)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Basic Youth Sports Safety &amp; First Aid </a:t>
            </a:r>
            <a:r>
              <a:rPr lang="en-US" dirty="0">
                <a:solidFill>
                  <a:schemeClr val="bg1"/>
                </a:solidFill>
              </a:rPr>
              <a:t>(45 minutes) 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Basketball U10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 (30 minutes).</a:t>
            </a:r>
          </a:p>
          <a:p>
            <a:r>
              <a:rPr lang="en-US" dirty="0">
                <a:solidFill>
                  <a:schemeClr val="bg1"/>
                </a:solidFill>
              </a:rPr>
              <a:t>Free.</a:t>
            </a:r>
          </a:p>
          <a:p>
            <a:r>
              <a:rPr lang="en-US" dirty="0">
                <a:solidFill>
                  <a:schemeClr val="bg1"/>
                </a:solidFill>
              </a:rPr>
              <a:t>Online at your leisure, but please allow 2-3 hours.</a:t>
            </a:r>
          </a:p>
          <a:p>
            <a:r>
              <a:rPr lang="en-US" dirty="0">
                <a:solidFill>
                  <a:schemeClr val="bg1"/>
                </a:solidFill>
              </a:rPr>
              <a:t>NAYS will send you an automatic email with a link to the course(s) soon.  I will send a follow-up.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09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Certification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8006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Benefits: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$1,000,000 excess liability insurance coverage.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access to a members-only section of the NAYS website, with coaching resources and additional free training opportunities. </a:t>
            </a:r>
          </a:p>
          <a:p>
            <a:pPr lvl="2"/>
            <a:r>
              <a:rPr lang="en-US" sz="3200" dirty="0">
                <a:solidFill>
                  <a:schemeClr val="bg1"/>
                </a:solidFill>
              </a:rPr>
              <a:t>Resource Library, Skills and Drills section, Coaching Forum, etc.</a:t>
            </a:r>
          </a:p>
        </p:txBody>
      </p:sp>
    </p:spTree>
    <p:extLst>
      <p:ext uri="{BB962C8B-B14F-4D97-AF65-F5344CB8AC3E}">
        <p14:creationId xmlns:p14="http://schemas.microsoft.com/office/powerpoint/2010/main" val="4099440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Housekeeping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720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Sign-In Sheet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Handouts</a:t>
            </a:r>
          </a:p>
          <a:p>
            <a:pPr lvl="1"/>
            <a:r>
              <a:rPr lang="en-US" dirty="0">
                <a:solidFill>
                  <a:prstClr val="white"/>
                </a:solidFill>
              </a:rPr>
              <a:t>Copy of PowerPoint Slides</a:t>
            </a:r>
          </a:p>
          <a:p>
            <a:pPr lvl="1"/>
            <a:r>
              <a:rPr lang="en-US" dirty="0">
                <a:solidFill>
                  <a:prstClr val="white"/>
                </a:solidFill>
              </a:rPr>
              <a:t>League Rules</a:t>
            </a:r>
          </a:p>
          <a:p>
            <a:pPr lvl="1"/>
            <a:r>
              <a:rPr lang="en-US" dirty="0">
                <a:solidFill>
                  <a:prstClr val="white"/>
                </a:solidFill>
              </a:rPr>
              <a:t>Indemnification form</a:t>
            </a:r>
          </a:p>
          <a:p>
            <a:pPr lvl="1"/>
            <a:r>
              <a:rPr lang="en-US" dirty="0">
                <a:solidFill>
                  <a:prstClr val="white"/>
                </a:solidFill>
              </a:rPr>
              <a:t>Fall/Winter Program Guide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1 hour meeting</a:t>
            </a:r>
          </a:p>
          <a:p>
            <a:pPr lvl="0"/>
            <a:r>
              <a:rPr lang="en-US" dirty="0">
                <a:solidFill>
                  <a:prstClr val="white"/>
                </a:solidFill>
              </a:rPr>
              <a:t>Please hold your questions until the end</a:t>
            </a:r>
          </a:p>
          <a:p>
            <a:endParaRPr lang="en-US" dirty="0"/>
          </a:p>
        </p:txBody>
      </p:sp>
      <p:pic>
        <p:nvPicPr>
          <p:cNvPr id="5" name="Picture 4" descr="A group of boys in basketball uniforms&#10;&#10;Description automatically generated">
            <a:extLst>
              <a:ext uri="{FF2B5EF4-FFF2-40B4-BE49-F238E27FC236}">
                <a16:creationId xmlns:a16="http://schemas.microsoft.com/office/drawing/2014/main" id="{BE9EDF29-9C2D-E452-6B0A-31562051F2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177796"/>
            <a:ext cx="4210812" cy="280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65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Assistant Coaches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Assistant Coaches are NOT required to complete the coach’s registration, submit the background check, or take the certification courses.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A group of boys wearing sports uniforms and holding a basketball&#10;&#10;Description automatically generated">
            <a:extLst>
              <a:ext uri="{FF2B5EF4-FFF2-40B4-BE49-F238E27FC236}">
                <a16:creationId xmlns:a16="http://schemas.microsoft.com/office/drawing/2014/main" id="{24F07381-07DC-696F-8949-C543BB791F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76400"/>
            <a:ext cx="4079407" cy="4179356"/>
          </a:xfrm>
        </p:spPr>
      </p:pic>
    </p:spTree>
    <p:extLst>
      <p:ext uri="{BB962C8B-B14F-4D97-AF65-F5344CB8AC3E}">
        <p14:creationId xmlns:p14="http://schemas.microsoft.com/office/powerpoint/2010/main" val="1765722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Game 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6 games.</a:t>
            </a:r>
          </a:p>
          <a:p>
            <a:r>
              <a:rPr lang="en-US" sz="2200" dirty="0">
                <a:solidFill>
                  <a:schemeClr val="bg1"/>
                </a:solidFill>
              </a:rPr>
              <a:t>Once a week. </a:t>
            </a:r>
          </a:p>
          <a:p>
            <a:r>
              <a:rPr lang="en-US" sz="2200" dirty="0">
                <a:solidFill>
                  <a:schemeClr val="bg1"/>
                </a:solidFill>
              </a:rPr>
              <a:t>1</a:t>
            </a:r>
            <a:r>
              <a:rPr lang="en-US" sz="2200" baseline="30000" dirty="0">
                <a:solidFill>
                  <a:schemeClr val="bg1"/>
                </a:solidFill>
              </a:rPr>
              <a:t>st</a:t>
            </a:r>
            <a:r>
              <a:rPr lang="en-US" sz="2200" dirty="0">
                <a:solidFill>
                  <a:schemeClr val="bg1"/>
                </a:solidFill>
              </a:rPr>
              <a:t> Games &amp; Nights::</a:t>
            </a:r>
          </a:p>
          <a:p>
            <a:pPr lvl="1"/>
            <a:r>
              <a:rPr lang="en-US" sz="2200" b="1" dirty="0">
                <a:solidFill>
                  <a:srgbClr val="FFFF00"/>
                </a:solidFill>
              </a:rPr>
              <a:t>K:  Oct. 28, Mon.</a:t>
            </a:r>
          </a:p>
          <a:p>
            <a:pPr lvl="1"/>
            <a:r>
              <a:rPr lang="en-US" sz="2200" b="1" dirty="0">
                <a:solidFill>
                  <a:srgbClr val="FFFF00"/>
                </a:solidFill>
              </a:rPr>
              <a:t>1</a:t>
            </a:r>
            <a:r>
              <a:rPr lang="en-US" sz="2200" b="1" baseline="30000" dirty="0">
                <a:solidFill>
                  <a:srgbClr val="FFFF00"/>
                </a:solidFill>
              </a:rPr>
              <a:t>st:  </a:t>
            </a:r>
            <a:r>
              <a:rPr lang="en-US" sz="2200" b="1" dirty="0">
                <a:solidFill>
                  <a:srgbClr val="FFFF00"/>
                </a:solidFill>
              </a:rPr>
              <a:t>Oct. 29, Tues.</a:t>
            </a:r>
          </a:p>
          <a:p>
            <a:pPr lvl="1"/>
            <a:r>
              <a:rPr lang="en-US" sz="2200" b="1" dirty="0">
                <a:solidFill>
                  <a:srgbClr val="FFFF00"/>
                </a:solidFill>
              </a:rPr>
              <a:t>2</a:t>
            </a:r>
            <a:r>
              <a:rPr lang="en-US" sz="2200" b="1" baseline="30000" dirty="0">
                <a:solidFill>
                  <a:srgbClr val="FFFF00"/>
                </a:solidFill>
              </a:rPr>
              <a:t>nd</a:t>
            </a:r>
            <a:r>
              <a:rPr lang="en-US" sz="2200" b="1" dirty="0">
                <a:solidFill>
                  <a:srgbClr val="FFFF00"/>
                </a:solidFill>
              </a:rPr>
              <a:t>, 3</a:t>
            </a:r>
            <a:r>
              <a:rPr lang="en-US" sz="2200" b="1" baseline="30000" dirty="0">
                <a:solidFill>
                  <a:srgbClr val="FFFF00"/>
                </a:solidFill>
              </a:rPr>
              <a:t>rd</a:t>
            </a:r>
            <a:r>
              <a:rPr lang="en-US" sz="2200" b="1" dirty="0">
                <a:solidFill>
                  <a:srgbClr val="FFFF00"/>
                </a:solidFill>
              </a:rPr>
              <a:t>, &amp; 4</a:t>
            </a:r>
            <a:r>
              <a:rPr lang="en-US" sz="2200" b="1" baseline="30000" dirty="0">
                <a:solidFill>
                  <a:srgbClr val="FFFF00"/>
                </a:solidFill>
              </a:rPr>
              <a:t>th</a:t>
            </a:r>
            <a:r>
              <a:rPr lang="en-US" sz="2200" b="1" dirty="0">
                <a:solidFill>
                  <a:srgbClr val="FFFF00"/>
                </a:solidFill>
              </a:rPr>
              <a:t>:  Oct. 17, Thur.</a:t>
            </a:r>
          </a:p>
          <a:p>
            <a:r>
              <a:rPr lang="en-US" sz="2200" dirty="0">
                <a:solidFill>
                  <a:schemeClr val="bg1"/>
                </a:solidFill>
              </a:rPr>
              <a:t>@ The Linc.  </a:t>
            </a:r>
            <a:endParaRPr lang="en-US" sz="2200" dirty="0">
              <a:solidFill>
                <a:schemeClr val="bg1"/>
              </a:solidFill>
              <a:effectLst/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Posted @ </a:t>
            </a:r>
            <a:r>
              <a:rPr lang="en-US" sz="2200" b="1" u="sng" dirty="0">
                <a:solidFill>
                  <a:schemeClr val="bg1"/>
                </a:solidFill>
                <a:hlinkClick r:id="rId2"/>
              </a:rPr>
              <a:t>teamsideline.com/</a:t>
            </a:r>
            <a:r>
              <a:rPr lang="en-US" sz="2200" b="1" u="sng" dirty="0" err="1">
                <a:solidFill>
                  <a:schemeClr val="bg1"/>
                </a:solidFill>
                <a:hlinkClick r:id="rId2"/>
              </a:rPr>
              <a:t>jeffersoncity</a:t>
            </a:r>
            <a:r>
              <a:rPr lang="en-US" sz="2200" b="1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a week or 2 before the season starts.</a:t>
            </a:r>
          </a:p>
          <a:p>
            <a:r>
              <a:rPr lang="en-US" sz="2200" b="1" dirty="0">
                <a:solidFill>
                  <a:srgbClr val="FFFF00"/>
                </a:solidFill>
              </a:rPr>
              <a:t>If any dates a majority of your team is not able to play, please let me know ASAP.</a:t>
            </a:r>
            <a:r>
              <a:rPr lang="en-US" sz="2200" b="1" dirty="0">
                <a:solidFill>
                  <a:schemeClr val="bg1"/>
                </a:solidFill>
              </a:rPr>
              <a:t>  </a:t>
            </a:r>
            <a:r>
              <a:rPr lang="en-US" sz="2200" dirty="0">
                <a:solidFill>
                  <a:schemeClr val="bg1"/>
                </a:solidFill>
              </a:rPr>
              <a:t>I will try to accommodate, but no guarantees.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31332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Game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Start at: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K &amp; 1</a:t>
            </a:r>
            <a:r>
              <a:rPr lang="en-US" b="1" baseline="30000" dirty="0">
                <a:solidFill>
                  <a:srgbClr val="FFFF00"/>
                </a:solidFill>
              </a:rPr>
              <a:t>st</a:t>
            </a:r>
            <a:r>
              <a:rPr lang="en-US" b="1" dirty="0">
                <a:solidFill>
                  <a:srgbClr val="FFFF00"/>
                </a:solidFill>
              </a:rPr>
              <a:t>:  5:30, 6:15 &amp; 7:00.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2</a:t>
            </a:r>
            <a:r>
              <a:rPr lang="en-US" b="1" baseline="30000" dirty="0">
                <a:solidFill>
                  <a:srgbClr val="FFFF00"/>
                </a:solidFill>
              </a:rPr>
              <a:t>nd &amp; </a:t>
            </a:r>
            <a:r>
              <a:rPr lang="en-US" b="1" dirty="0">
                <a:solidFill>
                  <a:srgbClr val="FFFF00"/>
                </a:solidFill>
              </a:rPr>
              <a:t>3</a:t>
            </a:r>
            <a:r>
              <a:rPr lang="en-US" b="1" baseline="30000" dirty="0">
                <a:solidFill>
                  <a:srgbClr val="FFFF00"/>
                </a:solidFill>
              </a:rPr>
              <a:t>rd</a:t>
            </a:r>
            <a:r>
              <a:rPr lang="en-US" b="1" dirty="0">
                <a:solidFill>
                  <a:srgbClr val="FFFF00"/>
                </a:solidFill>
              </a:rPr>
              <a:t>:  5:30, 6:15, 7:00, 7:45 &amp; 8:30.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4</a:t>
            </a:r>
            <a:r>
              <a:rPr lang="en-US" b="1" baseline="30000" dirty="0">
                <a:solidFill>
                  <a:srgbClr val="FFFF00"/>
                </a:solidFill>
              </a:rPr>
              <a:t>th</a:t>
            </a:r>
            <a:r>
              <a:rPr lang="en-US" b="1" dirty="0">
                <a:solidFill>
                  <a:srgbClr val="FFFF00"/>
                </a:solidFill>
              </a:rPr>
              <a:t>: 6:15, 7:00, 7:45 &amp; 8:30.</a:t>
            </a:r>
          </a:p>
          <a:p>
            <a:r>
              <a:rPr lang="en-US" dirty="0">
                <a:solidFill>
                  <a:schemeClr val="bg1"/>
                </a:solidFill>
              </a:rPr>
              <a:t>Games are about 40 minutes each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Four 8-minute quarters, running clock, &amp; 2-minute halftime.</a:t>
            </a:r>
          </a:p>
          <a:p>
            <a:r>
              <a:rPr lang="en-US" dirty="0">
                <a:solidFill>
                  <a:schemeClr val="bg1"/>
                </a:solidFill>
              </a:rPr>
              <a:t>Games are scheduled 45 minutes apart.</a:t>
            </a:r>
            <a:endParaRPr lang="en-US" b="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59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Z:\program pictures\2017\Youth Sports\Jr. NBA\Winter Boys 1st Grade\IMG_1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5438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23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Cancelations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bg1"/>
                </a:solidFill>
                <a:ea typeface="Calibri"/>
                <a:cs typeface="Times New Roman"/>
                <a:hlinkClick r:id="rId2"/>
              </a:rPr>
              <a:t>Sign up</a:t>
            </a:r>
            <a:r>
              <a:rPr lang="en-US" sz="3200" b="1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en-US" sz="3200" dirty="0">
                <a:solidFill>
                  <a:schemeClr val="bg1"/>
                </a:solidFill>
                <a:ea typeface="Calibri"/>
                <a:cs typeface="Times New Roman"/>
              </a:rPr>
              <a:t>to receive text alerts from JC Parks via TeamSideline.</a:t>
            </a:r>
          </a:p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Posted at:  </a:t>
            </a:r>
            <a:r>
              <a:rPr lang="en-US" sz="3200" b="1" dirty="0">
                <a:hlinkClick r:id="rId3"/>
              </a:rPr>
              <a:t>jcparks.com/cancellations.</a:t>
            </a:r>
            <a:r>
              <a:rPr lang="en-US" sz="3200" dirty="0"/>
              <a:t> </a:t>
            </a:r>
            <a:endParaRPr lang="en-US" sz="3200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a typeface="Calibri"/>
                <a:cs typeface="Times New Roman"/>
              </a:rPr>
              <a:t>Email sent to coaches &amp; parents.</a:t>
            </a:r>
          </a:p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a typeface="Calibri"/>
                <a:cs typeface="Times New Roman"/>
              </a:rPr>
              <a:t>We usually make a decision at 3 PM.</a:t>
            </a:r>
          </a:p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a typeface="Calibri"/>
                <a:cs typeface="Times New Roman"/>
              </a:rPr>
              <a:t>Please do not contact us, it only slows down the process.  We will notify you ASAP.</a:t>
            </a:r>
          </a:p>
        </p:txBody>
      </p:sp>
    </p:spTree>
    <p:extLst>
      <p:ext uri="{BB962C8B-B14F-4D97-AF65-F5344CB8AC3E}">
        <p14:creationId xmlns:p14="http://schemas.microsoft.com/office/powerpoint/2010/main" val="241304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DA98-0802-BA41-9C4D-64711D64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boys in matching shirts&#10;&#10;Description automatically generated">
            <a:extLst>
              <a:ext uri="{FF2B5EF4-FFF2-40B4-BE49-F238E27FC236}">
                <a16:creationId xmlns:a16="http://schemas.microsoft.com/office/drawing/2014/main" id="{1B541A28-AF8F-8352-99A9-59E4485CA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11609"/>
            <a:ext cx="6979709" cy="5234782"/>
          </a:xfrm>
        </p:spPr>
      </p:pic>
    </p:spTree>
    <p:extLst>
      <p:ext uri="{BB962C8B-B14F-4D97-AF65-F5344CB8AC3E}">
        <p14:creationId xmlns:p14="http://schemas.microsoft.com/office/powerpoint/2010/main" val="3025469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</a:rPr>
              <a:t>Head Coaches make reservations under their name.</a:t>
            </a:r>
          </a:p>
          <a:p>
            <a:pPr lvl="1"/>
            <a:r>
              <a:rPr lang="en-US" sz="3200" b="1" dirty="0">
                <a:solidFill>
                  <a:srgbClr val="FFFF00"/>
                </a:solidFill>
              </a:rPr>
              <a:t>Beginning Fri. Sept. 27 at 9:00 AM, </a:t>
            </a:r>
            <a:r>
              <a:rPr lang="en-US" sz="3200" dirty="0">
                <a:solidFill>
                  <a:schemeClr val="bg1"/>
                </a:solidFill>
              </a:rPr>
              <a:t>call the front desk staff at 573-634-6482.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Best if call Mon-Fri. 9-4 &amp; speak to full-time staff, Luke, Jess, or LaTrise.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To begin, only reserve pre-season practices from </a:t>
            </a:r>
            <a:r>
              <a:rPr lang="en-US" sz="3200" b="1" dirty="0">
                <a:solidFill>
                  <a:srgbClr val="FFFF00"/>
                </a:solidFill>
              </a:rPr>
              <a:t>Sept. 27 to Oct. 26.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In-season practices may be offered later.</a:t>
            </a:r>
          </a:p>
        </p:txBody>
      </p:sp>
    </p:spTree>
    <p:extLst>
      <p:ext uri="{BB962C8B-B14F-4D97-AF65-F5344CB8AC3E}">
        <p14:creationId xmlns:p14="http://schemas.microsoft.com/office/powerpoint/2010/main" val="39428136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</a:rPr>
              <a:t>Free, but  with limited availability, mostly on </a:t>
            </a:r>
            <a:r>
              <a:rPr lang="en-US" sz="3200" b="1" dirty="0">
                <a:solidFill>
                  <a:srgbClr val="FFFF00"/>
                </a:solidFill>
              </a:rPr>
              <a:t>Fri. nights.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Due to high demand, only 1 per week for 1 hour each.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Each team should get 3-4 pre-season practices.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5, 6, 7, &amp; 8 PM on weeknights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8 AM to close on weekends</a:t>
            </a:r>
          </a:p>
          <a:p>
            <a:pPr lvl="2"/>
            <a:r>
              <a:rPr lang="en-US" sz="3200" dirty="0">
                <a:solidFill>
                  <a:schemeClr val="bg1"/>
                </a:solidFill>
              </a:rPr>
              <a:t>Sat. 6 PM, Sun 10 PM</a:t>
            </a:r>
          </a:p>
        </p:txBody>
      </p:sp>
    </p:spTree>
    <p:extLst>
      <p:ext uri="{BB962C8B-B14F-4D97-AF65-F5344CB8AC3E}">
        <p14:creationId xmlns:p14="http://schemas.microsoft.com/office/powerpoint/2010/main" val="1457549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>
                <a:solidFill>
                  <a:schemeClr val="bg1"/>
                </a:solidFill>
              </a:rPr>
              <a:t>Grades K-1 half-court. 2-4 full-court.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Before practice, our Facility Supervisor will lower the goals to the height for your grade.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We will not provide basketballs, so ask the players to bring their own.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We must keep 1 court open at all times for Lincoln Univ. students &amp; Linc members.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Free to practice elsewhere if have access to a gym.</a:t>
            </a:r>
          </a:p>
        </p:txBody>
      </p:sp>
    </p:spTree>
    <p:extLst>
      <p:ext uri="{BB962C8B-B14F-4D97-AF65-F5344CB8AC3E}">
        <p14:creationId xmlns:p14="http://schemas.microsoft.com/office/powerpoint/2010/main" val="1793544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League Rules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On the league website.</a:t>
            </a:r>
          </a:p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Be very familiar with your grade/division.</a:t>
            </a:r>
          </a:p>
        </p:txBody>
      </p:sp>
      <p:pic>
        <p:nvPicPr>
          <p:cNvPr id="8194" name="Picture 2" descr="Z:\program pictures\2017\Youth Sports\Jr. NBA\2017-07-07\IMG_95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16639"/>
            <a:ext cx="4724400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30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>
                <a:solidFill>
                  <a:schemeClr val="bg1"/>
                </a:solidFill>
              </a:rPr>
              <a:t>Thank you for coaching and volunteering your time to mentor young kids.</a:t>
            </a:r>
          </a:p>
          <a:p>
            <a:pPr fontAlgn="base"/>
            <a:r>
              <a:rPr lang="en-US" dirty="0">
                <a:solidFill>
                  <a:schemeClr val="bg1"/>
                </a:solidFill>
              </a:rPr>
              <a:t>Great way to make a difference in our community.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3733800" cy="329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82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Scores/Standings &amp;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Score &amp; standings: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NOT kept for grades K-1.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Kept for grades 2-4.</a:t>
            </a:r>
          </a:p>
          <a:p>
            <a:r>
              <a:rPr lang="en-US" dirty="0">
                <a:solidFill>
                  <a:schemeClr val="bg1"/>
                </a:solidFill>
              </a:rPr>
              <a:t>All players receive an award (medal) at the end. </a:t>
            </a:r>
          </a:p>
          <a:p>
            <a:r>
              <a:rPr lang="en-US" dirty="0">
                <a:solidFill>
                  <a:schemeClr val="bg1"/>
                </a:solidFill>
              </a:rPr>
              <a:t>I will notify you when the awards come.</a:t>
            </a:r>
          </a:p>
          <a:p>
            <a:r>
              <a:rPr lang="en-US" dirty="0">
                <a:solidFill>
                  <a:schemeClr val="bg1"/>
                </a:solidFill>
              </a:rPr>
              <a:t>You pick them up at the front desk of The Linc and hand them out after your last game.</a:t>
            </a:r>
          </a:p>
        </p:txBody>
      </p:sp>
    </p:spTree>
    <p:extLst>
      <p:ext uri="{BB962C8B-B14F-4D97-AF65-F5344CB8AC3E}">
        <p14:creationId xmlns:p14="http://schemas.microsoft.com/office/powerpoint/2010/main" val="724441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C9584-7CD8-DB83-DB8B-1C4D33EFC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boys posing for a photo&#10;&#10;Description automatically generated">
            <a:extLst>
              <a:ext uri="{FF2B5EF4-FFF2-40B4-BE49-F238E27FC236}">
                <a16:creationId xmlns:a16="http://schemas.microsoft.com/office/drawing/2014/main" id="{D3B3B835-7A31-3A57-1E9A-1890264D8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82" y="533400"/>
            <a:ext cx="7313235" cy="5486400"/>
          </a:xfrm>
        </p:spPr>
      </p:pic>
    </p:spTree>
    <p:extLst>
      <p:ext uri="{BB962C8B-B14F-4D97-AF65-F5344CB8AC3E}">
        <p14:creationId xmlns:p14="http://schemas.microsoft.com/office/powerpoint/2010/main" val="1167799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Volunteer Scorekeepers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ea typeface="Calibri"/>
              <a:cs typeface="Times New Roman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5C554-A67A-4D3E-924A-5C9495BDBE2D}"/>
              </a:ext>
            </a:extLst>
          </p:cNvPr>
          <p:cNvSpPr txBox="1"/>
          <p:nvPr/>
        </p:nvSpPr>
        <p:spPr>
          <a:xfrm>
            <a:off x="838200" y="1600200"/>
            <a:ext cx="7543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00"/>
                </a:solidFill>
              </a:rPr>
              <a:t>Grades K-1: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No score so a volunteer is not needed.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Coaches start the clock and let it run until time expires for each quarter.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Since half court and the clock shows the same for both sides (Court 1A &amp; 1B), make sure all 4 teams are ready to begin.</a:t>
            </a:r>
          </a:p>
        </p:txBody>
      </p:sp>
    </p:spTree>
    <p:extLst>
      <p:ext uri="{BB962C8B-B14F-4D97-AF65-F5344CB8AC3E}">
        <p14:creationId xmlns:p14="http://schemas.microsoft.com/office/powerpoint/2010/main" val="746088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Volunteer Scorekeepers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bg1"/>
              </a:solidFill>
              <a:ea typeface="Calibri"/>
              <a:cs typeface="Times New Roman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C0DCD5-127D-477A-90FC-9F2876183C55}"/>
              </a:ext>
            </a:extLst>
          </p:cNvPr>
          <p:cNvSpPr/>
          <p:nvPr/>
        </p:nvSpPr>
        <p:spPr>
          <a:xfrm>
            <a:off x="838200" y="1600200"/>
            <a:ext cx="7543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Grades 2-4: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Each team needs 1 volunteer.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1 volunteer to complete the scoresheet and 1 to run the clock.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Make sure your volunteer records the final score.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Simple directions on how to run the scoreboard are on the score table.</a:t>
            </a:r>
          </a:p>
        </p:txBody>
      </p:sp>
    </p:spTree>
    <p:extLst>
      <p:ext uri="{BB962C8B-B14F-4D97-AF65-F5344CB8AC3E}">
        <p14:creationId xmlns:p14="http://schemas.microsoft.com/office/powerpoint/2010/main" val="3145519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 descr="Z:\program pictures\2017\Youth Sports\Jr. NBA\Winter Boys 1st Grade\IMG_13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01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1301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Team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a typeface="Calibri"/>
                <a:cs typeface="Times New Roman"/>
              </a:rPr>
              <a:t>We will provide a few basketballs to each court for warm-up and game ball.</a:t>
            </a:r>
          </a:p>
          <a:p>
            <a:pPr marL="971550" lvl="2" indent="-457200">
              <a:lnSpc>
                <a:spcPct val="115000"/>
              </a:lnSpc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ea typeface="Calibri"/>
                <a:cs typeface="Times New Roman"/>
              </a:rPr>
              <a:t>Placed under the score table in a mesh bag.</a:t>
            </a:r>
          </a:p>
          <a:p>
            <a:pPr marL="971550" lvl="2" indent="-457200">
              <a:lnSpc>
                <a:spcPct val="115000"/>
              </a:lnSpc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ea typeface="Calibri"/>
                <a:cs typeface="Times New Roman"/>
              </a:rPr>
              <a:t>Make sure all basketballs are returned to the bag after each game.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23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Jewelry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For player safety, jewelry (ear rings, necklaces, bracelets, etc.) are not allowed while playing.</a:t>
            </a:r>
          </a:p>
          <a:p>
            <a:endParaRPr lang="en-US" dirty="0"/>
          </a:p>
        </p:txBody>
      </p:sp>
      <p:pic>
        <p:nvPicPr>
          <p:cNvPr id="9218" name="Picture 2" descr="Z:\program pictures\2017\Youth Sports\Jr. NBA\2017-07-07\IMG_95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2952396"/>
            <a:ext cx="4800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18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Jerseys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NBA-replica jersey corresponds to team name.</a:t>
            </a:r>
          </a:p>
          <a:p>
            <a:r>
              <a:rPr lang="en-US" dirty="0">
                <a:solidFill>
                  <a:schemeClr val="bg1"/>
                </a:solidFill>
              </a:rPr>
              <a:t>Reversible.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Home team wears light side out.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Away team wears dark side out.</a:t>
            </a:r>
          </a:p>
          <a:p>
            <a:r>
              <a:rPr lang="en-US" dirty="0">
                <a:solidFill>
                  <a:schemeClr val="bg1"/>
                </a:solidFill>
              </a:rPr>
              <a:t>Must be tucked in at all times. </a:t>
            </a:r>
            <a:endParaRPr lang="en-US" b="0" dirty="0">
              <a:solidFill>
                <a:schemeClr val="bg1"/>
              </a:solidFill>
              <a:effectLst/>
            </a:endParaRPr>
          </a:p>
          <a:p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I will let you know when the jerseys arrive so you can pick them up at The Linc. 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Coaches do not receive a coach’s shirt, sorry.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32164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Sportsmanship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6482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Everyone must always use good sportsmanship and conduct themselves in a professional and respectful manner.</a:t>
            </a:r>
          </a:p>
          <a:p>
            <a:r>
              <a:rPr lang="en-US" dirty="0">
                <a:solidFill>
                  <a:schemeClr val="bg1"/>
                </a:solidFill>
              </a:rPr>
              <a:t>This includes all coaches, players, parents, and fans.</a:t>
            </a:r>
          </a:p>
          <a:p>
            <a:r>
              <a:rPr lang="en-US" dirty="0">
                <a:solidFill>
                  <a:schemeClr val="bg1"/>
                </a:solidFill>
              </a:rPr>
              <a:t>Head Coaches are responsible for the behavior of everyone associated with their team.</a:t>
            </a:r>
          </a:p>
          <a:p>
            <a:endParaRPr lang="en-US" dirty="0"/>
          </a:p>
        </p:txBody>
      </p:sp>
      <p:pic>
        <p:nvPicPr>
          <p:cNvPr id="10242" name="Picture 2" descr="Z:\program pictures\2017\Youth Sports\Jr. NBA\2017-07-07\IMG_95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752600"/>
            <a:ext cx="49149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8368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Sportsmanship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72000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We have a zero-tolerance policy and will not tolerate bad sportsmanship.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Consequences will include ejections, suspensions, removal from the league and any means necessary.</a:t>
            </a:r>
          </a:p>
        </p:txBody>
      </p:sp>
      <p:pic>
        <p:nvPicPr>
          <p:cNvPr id="5" name="Picture 4" descr="A group of boys in sports uniforms posing for a photo&#10;&#10;Description automatically generated">
            <a:extLst>
              <a:ext uri="{FF2B5EF4-FFF2-40B4-BE49-F238E27FC236}">
                <a16:creationId xmlns:a16="http://schemas.microsoft.com/office/drawing/2014/main" id="{DB51E5DD-AD6A-2B6F-5157-33CE1BF89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14600"/>
            <a:ext cx="3175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90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Our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91144" cy="124555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/>
                </a:solidFill>
              </a:rPr>
              <a:t>Provide a safe, fun, and enjoyable youth sports experience for the kids in our community.</a:t>
            </a:r>
          </a:p>
        </p:txBody>
      </p:sp>
      <p:pic>
        <p:nvPicPr>
          <p:cNvPr id="3074" name="Picture 2" descr="Z:\program pictures\2017\Youth Sports\Jr. NBA\2017-07-07\IMG_94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1534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Sportsmanship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648200"/>
          </a:xfrm>
        </p:spPr>
        <p:txBody>
          <a:bodyPr>
            <a:normAutofit/>
          </a:bodyPr>
          <a:lstStyle/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Respect your opponent and do not run up the score. </a:t>
            </a:r>
          </a:p>
          <a:p>
            <a:pPr marL="571500" lvl="1" indent="-4572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Sub different kids at various positions to help keep the score more competitive when needed.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2" descr="Z:\program pictures\2017\Youth Sports\Jr. NBA\2017-07-07\IMG_94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286" y="2288136"/>
            <a:ext cx="4800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3423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Playing Time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72000" cy="4343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Equal playing time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is required in this league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Plan playing time before the game begins</a:t>
            </a:r>
          </a:p>
          <a:p>
            <a:r>
              <a:rPr lang="en-US" dirty="0">
                <a:solidFill>
                  <a:schemeClr val="bg1"/>
                </a:solidFill>
                <a:ea typeface="Calibri"/>
                <a:cs typeface="Times New Roman"/>
              </a:rPr>
              <a:t>Have it on a sheet for reference during the game.</a:t>
            </a:r>
          </a:p>
          <a:p>
            <a:pPr lvl="1"/>
            <a:endParaRPr lang="en-US" b="0" dirty="0">
              <a:solidFill>
                <a:schemeClr val="bg1"/>
              </a:solidFill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CA65BE-9B5E-83CA-7F86-214B0D3F1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912" y="1844038"/>
            <a:ext cx="3937097" cy="341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745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 descr="Z:\program pictures\2017\Youth Sports\Jr. NBA\Winter Boys 1st Grade\IMG_1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8001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1572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Officials/Supervisors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Officials: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Grades K-1, the coaches are the officials.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Please bring a whistle and enforce the rules.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Grades 2-4, we will provide 2 for each game.</a:t>
            </a:r>
          </a:p>
          <a:p>
            <a:r>
              <a:rPr lang="en-US" b="1" dirty="0">
                <a:solidFill>
                  <a:srgbClr val="FFFF00"/>
                </a:solidFill>
              </a:rPr>
              <a:t>Facility Supervisors: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On site wearing bright-colored shirts.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If you need assistance, please ask.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Report all emergencies, accidents, incidents, etc. to them ASAP.</a:t>
            </a:r>
          </a:p>
          <a:p>
            <a:r>
              <a:rPr lang="en-US" dirty="0">
                <a:solidFill>
                  <a:schemeClr val="bg1"/>
                </a:solidFill>
              </a:rPr>
              <a:t>Please be considerate and respectful.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899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648200"/>
          </a:xfrm>
        </p:spPr>
        <p:txBody>
          <a:bodyPr>
            <a:normAutofit/>
          </a:bodyPr>
          <a:lstStyle/>
          <a:p>
            <a:br>
              <a:rPr lang="en-US" sz="2800" dirty="0"/>
            </a:br>
            <a:endParaRPr lang="en-US" sz="2800" dirty="0"/>
          </a:p>
        </p:txBody>
      </p:sp>
      <p:pic>
        <p:nvPicPr>
          <p:cNvPr id="12290" name="Picture 2" descr="Z:\program pictures\2017\Youth Sports\Jr. NBA\Winter Boys 1st Grade\IMG_1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78867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654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End of each season, I email a brief online survey to all coaches and parents.</a:t>
            </a:r>
          </a:p>
          <a:p>
            <a:r>
              <a:rPr lang="en-US" dirty="0">
                <a:solidFill>
                  <a:schemeClr val="bg1"/>
                </a:solidFill>
              </a:rPr>
              <a:t>Please take the time to offer us constructive feedback so we can continue to improve.</a:t>
            </a:r>
            <a:endParaRPr lang="en-US" dirty="0"/>
          </a:p>
        </p:txBody>
      </p:sp>
      <p:pic>
        <p:nvPicPr>
          <p:cNvPr id="5" name="Picture 4" descr="A group of kids posing for a photo&#10;&#10;Description automatically generated">
            <a:extLst>
              <a:ext uri="{FF2B5EF4-FFF2-40B4-BE49-F238E27FC236}">
                <a16:creationId xmlns:a16="http://schemas.microsoft.com/office/drawing/2014/main" id="{4513C4AE-BC62-8F10-77A6-3916A1283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810000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832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Z:\program pictures\2017\Youth Sports\Jr. NBA\Winter Boys 1st Grade\IMG_13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162800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7819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Thanks again!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Thanks again for coaching and for your time and effort as we all work together to provide a safe, fun, and enjoyable youth sports experience for the kids in our community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br>
              <a:rPr lang="en-US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C8B885-0294-122B-F1EE-A642500E9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63181"/>
            <a:ext cx="64770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88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League Formation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8567679"/>
              </p:ext>
            </p:extLst>
          </p:nvPr>
        </p:nvGraphicFramePr>
        <p:xfrm>
          <a:off x="457200" y="1600200"/>
          <a:ext cx="8229600" cy="3657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Grade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Night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# of Teams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Kindergarten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Mon.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Grade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Tues.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Grade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Thur.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rd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Grade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Thur.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Grade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Thur.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514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04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0" dirty="0">
              <a:solidFill>
                <a:schemeClr val="bg1"/>
              </a:solidFill>
              <a:effectLst/>
            </a:endParaRPr>
          </a:p>
          <a:p>
            <a:pPr marL="0" indent="0">
              <a:buNone/>
            </a:pP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Z:\program pictures\2017\Youth Sports\Jr. NBA\Winter Boys 1st Grade\IMG_1349.JPG">
            <a:extLst>
              <a:ext uri="{FF2B5EF4-FFF2-40B4-BE49-F238E27FC236}">
                <a16:creationId xmlns:a16="http://schemas.microsoft.com/office/drawing/2014/main" id="{0E4CC7C2-38CF-4CB9-A841-024789494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9723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88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Team Names/Jerseys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3800" cy="4648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Reversible NBA-replica jerseys will match your team name.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Jerseys will arrive about 1-2 weeks before your first game.  I will email you when they are ready, so you can pick them up at The LINC.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5836-7D07-44B6-8E88-E5DD516C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Z:\program pictures\2017\Youth Sports\Jr. NBA\2017-07-07\IMG_9494.JPG">
            <a:extLst>
              <a:ext uri="{FF2B5EF4-FFF2-40B4-BE49-F238E27FC236}">
                <a16:creationId xmlns:a16="http://schemas.microsoft.com/office/drawing/2014/main" id="{77C737AC-7AE0-44B6-B6A2-D38942C928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55983"/>
            <a:ext cx="7124940" cy="474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72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Background Checks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As part of the Coach’s Registration, we require all head coaches to submit an online criminal background check through </a:t>
            </a:r>
            <a:r>
              <a:rPr lang="en-US" sz="3600" dirty="0" err="1">
                <a:solidFill>
                  <a:schemeClr val="bg1"/>
                </a:solidFill>
              </a:rPr>
              <a:t>Bchex</a:t>
            </a:r>
            <a:r>
              <a:rPr lang="en-US" sz="3600" dirty="0">
                <a:solidFill>
                  <a:schemeClr val="bg1"/>
                </a:solidFill>
              </a:rPr>
              <a:t>, formerly Background Investigation Bureau (BIB).</a:t>
            </a:r>
          </a:p>
          <a:p>
            <a:r>
              <a:rPr lang="en-US" sz="3600" dirty="0">
                <a:solidFill>
                  <a:schemeClr val="bg1"/>
                </a:solidFill>
              </a:rPr>
              <a:t>Once you submit your info., it only takes about 1-2 days to be approved.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9978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4937</TotalTime>
  <Words>1626</Words>
  <Application>Microsoft Office PowerPoint</Application>
  <PresentationFormat>On-screen Show (4:3)</PresentationFormat>
  <Paragraphs>206</Paragraphs>
  <Slides>47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Aptos</vt:lpstr>
      <vt:lpstr>Arial</vt:lpstr>
      <vt:lpstr>Calibri</vt:lpstr>
      <vt:lpstr>Office Theme</vt:lpstr>
      <vt:lpstr>Coaches Meeting  Boys Jr. NBA Basketball Sept. 26, 2024</vt:lpstr>
      <vt:lpstr>Housekeeping</vt:lpstr>
      <vt:lpstr>Thanks!</vt:lpstr>
      <vt:lpstr>Our Goal</vt:lpstr>
      <vt:lpstr>League Formation </vt:lpstr>
      <vt:lpstr>PowerPoint Presentation</vt:lpstr>
      <vt:lpstr>Team Names/Jerseys</vt:lpstr>
      <vt:lpstr>PowerPoint Presentation</vt:lpstr>
      <vt:lpstr>Background Checks</vt:lpstr>
      <vt:lpstr>PowerPoint Presentation</vt:lpstr>
      <vt:lpstr>Team Rosters</vt:lpstr>
      <vt:lpstr>Team Rosters</vt:lpstr>
      <vt:lpstr>PowerPoint Presentation</vt:lpstr>
      <vt:lpstr>Communications </vt:lpstr>
      <vt:lpstr>Parent Meeting</vt:lpstr>
      <vt:lpstr>Indemnification Forms:</vt:lpstr>
      <vt:lpstr>PowerPoint Presentation</vt:lpstr>
      <vt:lpstr>Certification Courses</vt:lpstr>
      <vt:lpstr>Certification Courses</vt:lpstr>
      <vt:lpstr>Assistant Coaches</vt:lpstr>
      <vt:lpstr>Game Schedules</vt:lpstr>
      <vt:lpstr>Game Times</vt:lpstr>
      <vt:lpstr>PowerPoint Presentation</vt:lpstr>
      <vt:lpstr>Cancelations</vt:lpstr>
      <vt:lpstr>PowerPoint Presentation</vt:lpstr>
      <vt:lpstr>Practices</vt:lpstr>
      <vt:lpstr>Practices</vt:lpstr>
      <vt:lpstr>Practices</vt:lpstr>
      <vt:lpstr>League Rules</vt:lpstr>
      <vt:lpstr>Scores/Standings &amp; Awards</vt:lpstr>
      <vt:lpstr>PowerPoint Presentation</vt:lpstr>
      <vt:lpstr>Volunteer Scorekeepers</vt:lpstr>
      <vt:lpstr>Volunteer Scorekeepers</vt:lpstr>
      <vt:lpstr>PowerPoint Presentation</vt:lpstr>
      <vt:lpstr>Team Equipment</vt:lpstr>
      <vt:lpstr>Jewelry</vt:lpstr>
      <vt:lpstr>Jerseys</vt:lpstr>
      <vt:lpstr>Sportsmanship</vt:lpstr>
      <vt:lpstr>Sportsmanship</vt:lpstr>
      <vt:lpstr>Sportsmanship</vt:lpstr>
      <vt:lpstr>Playing Time </vt:lpstr>
      <vt:lpstr>PowerPoint Presentation</vt:lpstr>
      <vt:lpstr>Officials/Supervisors</vt:lpstr>
      <vt:lpstr>PowerPoint Presentation</vt:lpstr>
      <vt:lpstr>Survey</vt:lpstr>
      <vt:lpstr>Questions?</vt:lpstr>
      <vt:lpstr>Thanks again!</vt:lpstr>
    </vt:vector>
  </TitlesOfParts>
  <Company>City of Jefferson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Coaches Meeting  NFL Flag Football July 31, 2019</dc:title>
  <dc:creator>Intern, Parks</dc:creator>
  <cp:lastModifiedBy>Schellman, Steve</cp:lastModifiedBy>
  <cp:revision>89</cp:revision>
  <cp:lastPrinted>2024-09-25T20:45:27Z</cp:lastPrinted>
  <dcterms:created xsi:type="dcterms:W3CDTF">2019-07-25T19:35:43Z</dcterms:created>
  <dcterms:modified xsi:type="dcterms:W3CDTF">2024-09-27T15:14:37Z</dcterms:modified>
</cp:coreProperties>
</file>